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85" d="100"/>
          <a:sy n="85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CONEITOS BÁSICOS DE GERENCIAMENTO ELETRÔNICO DE INFORMAÇÕES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F511-FBA8-48EE-A6EB-AAE161AE4598}"/>
              </a:ext>
            </a:extLst>
          </p:cNvPr>
          <p:cNvSpPr txBox="1">
            <a:spLocks/>
          </p:cNvSpPr>
          <p:nvPr/>
        </p:nvSpPr>
        <p:spPr>
          <a:xfrm>
            <a:off x="6390006" y="975038"/>
            <a:ext cx="38432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a segurança?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EE263F-9210-42CE-A608-BAC29C09E871}"/>
              </a:ext>
            </a:extLst>
          </p:cNvPr>
          <p:cNvSpPr/>
          <p:nvPr/>
        </p:nvSpPr>
        <p:spPr>
          <a:xfrm>
            <a:off x="6950859" y="1883291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Usar senhas fortes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B80C36-CE62-4115-BFB9-B214DBEBB92E}"/>
              </a:ext>
            </a:extLst>
          </p:cNvPr>
          <p:cNvSpPr/>
          <p:nvPr/>
        </p:nvSpPr>
        <p:spPr>
          <a:xfrm>
            <a:off x="6950859" y="2509777"/>
            <a:ext cx="47480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Autenticação de dois fatores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819503-4808-41BD-BA0B-383F5AE3AEDA}"/>
              </a:ext>
            </a:extLst>
          </p:cNvPr>
          <p:cNvSpPr/>
          <p:nvPr/>
        </p:nvSpPr>
        <p:spPr>
          <a:xfrm>
            <a:off x="6950859" y="3073511"/>
            <a:ext cx="52411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acessar links desconhecidos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236B76-9A4F-4C01-8B3F-24C6BA6E8053}"/>
              </a:ext>
            </a:extLst>
          </p:cNvPr>
          <p:cNvSpPr/>
          <p:nvPr/>
        </p:nvSpPr>
        <p:spPr>
          <a:xfrm>
            <a:off x="6950859" y="4164980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Senha: @1hk</a:t>
            </a:r>
          </a:p>
        </p:txBody>
      </p:sp>
      <p:pic>
        <p:nvPicPr>
          <p:cNvPr id="7170" name="Picture 2" descr="Segurança na internet: saiba como mantê-la - Cyberfly">
            <a:extLst>
              <a:ext uri="{FF2B5EF4-FFF2-40B4-BE49-F238E27FC236}">
                <a16:creationId xmlns:a16="http://schemas.microsoft.com/office/drawing/2014/main" id="{A1B5E957-0B71-45F4-A5CE-F021BE3D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1" y="931171"/>
            <a:ext cx="5474555" cy="54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F09C6-CBDE-4404-8E56-6BF63581584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ouvir falar em LGPD?</a:t>
            </a: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F782E5-FFB3-4A98-B817-0E4438792CEA}"/>
              </a:ext>
            </a:extLst>
          </p:cNvPr>
          <p:cNvSpPr txBox="1"/>
          <p:nvPr/>
        </p:nvSpPr>
        <p:spPr>
          <a:xfrm>
            <a:off x="165847" y="4879068"/>
            <a:ext cx="11860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dirty="0">
                <a:solidFill>
                  <a:srgbClr val="001D35"/>
                </a:solidFill>
                <a:effectLst/>
                <a:latin typeface="Google Sans"/>
              </a:rPr>
              <a:t>Em resumo: A LGPD é a lei que define como as empresas e o governo devem tratar os dados pessoais das pessoas, garantindo mais privacidade e segurança para os cidadãos. </a:t>
            </a:r>
            <a:endParaRPr lang="pt-BR" dirty="0"/>
          </a:p>
        </p:txBody>
      </p:sp>
      <p:pic>
        <p:nvPicPr>
          <p:cNvPr id="8196" name="Picture 4" descr="Conheça a LGPD - Lei Geral de Proteção de Dados Pessoais">
            <a:extLst>
              <a:ext uri="{FF2B5EF4-FFF2-40B4-BE49-F238E27FC236}">
                <a16:creationId xmlns:a16="http://schemas.microsoft.com/office/drawing/2014/main" id="{19D15D19-3314-40A4-8DAA-42A75DE2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71" y="1055603"/>
            <a:ext cx="8570259" cy="42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3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0C46F24A-9BA0-4522-AF7D-5CD6E37B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1835" y="328443"/>
            <a:ext cx="961016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1011BCA9-5D63-4233-B6FF-E129C911C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4"/>
          <a:stretch/>
        </p:blipFill>
        <p:spPr bwMode="auto">
          <a:xfrm>
            <a:off x="-3" y="328443"/>
            <a:ext cx="258183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B601914-3AA9-487F-B29F-A5A1D89C4060}"/>
              </a:ext>
            </a:extLst>
          </p:cNvPr>
          <p:cNvSpPr txBox="1"/>
          <p:nvPr/>
        </p:nvSpPr>
        <p:spPr>
          <a:xfrm>
            <a:off x="714936" y="2097758"/>
            <a:ext cx="6145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A forma como geramos e armazenamos informações mudou bastante nos últimos anos, mas uma coisa é fato, existe o risco de perder dados, seja por descuido ou por uma ação maliciosa de terceiros.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Google Sans"/>
              </a:rPr>
              <a:t>Precisamos estar preparados, conscientes e protegidos contra essas coisas.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E2293C-38F1-4D50-9745-24FB477EB61F}"/>
              </a:ext>
            </a:extLst>
          </p:cNvPr>
          <p:cNvSpPr txBox="1">
            <a:spLocks/>
          </p:cNvSpPr>
          <p:nvPr/>
        </p:nvSpPr>
        <p:spPr>
          <a:xfrm>
            <a:off x="-327212" y="1291235"/>
            <a:ext cx="454062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B1888B-1F7C-48C4-B90E-4B5DBE978AAD}"/>
              </a:ext>
            </a:extLst>
          </p:cNvPr>
          <p:cNvSpPr txBox="1"/>
          <p:nvPr/>
        </p:nvSpPr>
        <p:spPr>
          <a:xfrm>
            <a:off x="714936" y="4455475"/>
            <a:ext cx="614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Lição de casa: Troque suas senhas hoje!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71718" y="1057094"/>
            <a:ext cx="6281332" cy="19973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Gerenciamento Eletrônico das Informações e Segurança de Dados</a:t>
            </a:r>
            <a:br>
              <a:rPr lang="pt-BR" sz="3600" dirty="0"/>
            </a:b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26" name="Picture 2" descr="Como fazer um bom gerenciamento eletrônico de documentos">
            <a:extLst>
              <a:ext uri="{FF2B5EF4-FFF2-40B4-BE49-F238E27FC236}">
                <a16:creationId xmlns:a16="http://schemas.microsoft.com/office/drawing/2014/main" id="{21A0D8F1-7AFE-4CFC-8A21-AAB75E18E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9" b="89971" l="10000" r="90000">
                        <a14:foregroundMark x1="38385" y1="79943" x2="42188" y2="84623"/>
                        <a14:foregroundMark x1="42188" y1="84623" x2="47135" y2="86342"/>
                        <a14:foregroundMark x1="47135" y1="86342" x2="51198" y2="82904"/>
                        <a14:foregroundMark x1="51198" y1="82904" x2="53698" y2="78606"/>
                        <a14:foregroundMark x1="44688" y1="71251" x2="48490" y2="66285"/>
                        <a14:foregroundMark x1="48490" y1="66285" x2="48594" y2="65425"/>
                        <a14:foregroundMark x1="19010" y1="52053" x2="20729" y2="53964"/>
                        <a14:foregroundMark x1="19635" y1="50812" x2="18177" y2="50812"/>
                        <a14:foregroundMark x1="17708" y1="49952" x2="17708" y2="49952"/>
                        <a14:foregroundMark x1="66354" y1="88061" x2="66354" y2="88061"/>
                        <a14:foregroundMark x1="62917" y1="86342" x2="67240" y2="85578"/>
                        <a14:foregroundMark x1="67240" y1="85578" x2="66615" y2="84336"/>
                        <a14:foregroundMark x1="56875" y1="22350" x2="57344" y2="14231"/>
                        <a14:foregroundMark x1="57344" y1="14231" x2="68229" y2="23687"/>
                        <a14:foregroundMark x1="68229" y1="23687" x2="70313" y2="31328"/>
                        <a14:foregroundMark x1="51094" y1="12034" x2="52240" y2="12607"/>
                        <a14:foregroundMark x1="53177" y1="12798" x2="51823" y2="5349"/>
                        <a14:foregroundMark x1="51823" y1="5349" x2="52552" y2="11939"/>
                        <a14:foregroundMark x1="51198" y1="6208" x2="50156" y2="9742"/>
                        <a14:foregroundMark x1="30833" y1="19198" x2="29115" y2="20153"/>
                        <a14:foregroundMark x1="38125" y1="31805" x2="39375" y2="32665"/>
                        <a14:foregroundMark x1="36771" y1="33906" x2="40052" y2="28271"/>
                        <a14:foregroundMark x1="40052" y1="28271" x2="36146" y2="31996"/>
                        <a14:foregroundMark x1="36146" y1="31996" x2="36094" y2="32474"/>
                        <a14:foregroundMark x1="37240" y1="25119" x2="40208" y2="25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17367"/>
          <a:stretch/>
        </p:blipFill>
        <p:spPr bwMode="auto">
          <a:xfrm>
            <a:off x="6095999" y="1169722"/>
            <a:ext cx="6024283" cy="47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D94EE1-E207-420C-A892-3F5744BE0113}"/>
              </a:ext>
            </a:extLst>
          </p:cNvPr>
          <p:cNvSpPr txBox="1"/>
          <p:nvPr/>
        </p:nvSpPr>
        <p:spPr>
          <a:xfrm>
            <a:off x="463923" y="2699741"/>
            <a:ext cx="6145306" cy="333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Compreender o que é informação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Entender o que é gerenciamento eletrônico da informação e sua importância.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Entender os conceitos de armazenamento em nuvem.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Entender e diferenciar Sincronização, Backup e Restauração de arquivos em ambientes em nuvem.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Reconhecer boas práticas de segurança de dados.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Aplicar esses conceitos em ferramentas populares de uso pessoal ou profissional</a:t>
            </a:r>
          </a:p>
        </p:txBody>
      </p:sp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espero">
            <a:extLst>
              <a:ext uri="{FF2B5EF4-FFF2-40B4-BE49-F238E27FC236}">
                <a16:creationId xmlns:a16="http://schemas.microsoft.com/office/drawing/2014/main" id="{986387B4-C572-43C0-92B2-44742A4F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332" y="1193315"/>
            <a:ext cx="5918998" cy="551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4985801" y="973253"/>
            <a:ext cx="7240555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perdeu um arquivo importante por falha no seu computador ou celular?</a:t>
            </a:r>
            <a:endParaRPr lang="pt-BR" sz="3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ED700A-7EDF-430E-8850-1F805CF1EDAE}"/>
              </a:ext>
            </a:extLst>
          </p:cNvPr>
          <p:cNvSpPr txBox="1">
            <a:spLocks/>
          </p:cNvSpPr>
          <p:nvPr/>
        </p:nvSpPr>
        <p:spPr>
          <a:xfrm>
            <a:off x="5190524" y="3131915"/>
            <a:ext cx="6831107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Calma, hoje vamos aprender como isso funciona e como evitar situações assim.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165847" y="989474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Mas antes, vocês sabem o que é Informação?</a:t>
            </a:r>
          </a:p>
          <a:p>
            <a:pPr algn="ctr"/>
            <a:r>
              <a:rPr lang="pt-BR" sz="3600" b="1" dirty="0"/>
              <a:t>e vou além, sabem o que é um dado?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53BF9E-8D8C-42EF-9874-0967151FEBC3}"/>
              </a:ext>
            </a:extLst>
          </p:cNvPr>
          <p:cNvSpPr/>
          <p:nvPr/>
        </p:nvSpPr>
        <p:spPr>
          <a:xfrm>
            <a:off x="1220664" y="2809887"/>
            <a:ext cx="1270609" cy="123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8A90D03-B090-4A6B-AF17-DE1FD44C3E5A}"/>
              </a:ext>
            </a:extLst>
          </p:cNvPr>
          <p:cNvSpPr/>
          <p:nvPr/>
        </p:nvSpPr>
        <p:spPr>
          <a:xfrm>
            <a:off x="3615440" y="2410424"/>
            <a:ext cx="21824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olho da Karen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F43605-E76C-4BBC-B330-F96F9ACAA0E4}"/>
              </a:ext>
            </a:extLst>
          </p:cNvPr>
          <p:cNvSpPr/>
          <p:nvPr/>
        </p:nvSpPr>
        <p:spPr>
          <a:xfrm>
            <a:off x="6435441" y="3287813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D9BE16-061F-4352-948B-09FF939C4ED2}"/>
              </a:ext>
            </a:extLst>
          </p:cNvPr>
          <p:cNvSpPr/>
          <p:nvPr/>
        </p:nvSpPr>
        <p:spPr>
          <a:xfrm>
            <a:off x="2995100" y="3287813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BB2B46-13B0-4729-B57F-B5EB2F97893D}"/>
              </a:ext>
            </a:extLst>
          </p:cNvPr>
          <p:cNvSpPr/>
          <p:nvPr/>
        </p:nvSpPr>
        <p:spPr>
          <a:xfrm>
            <a:off x="7479861" y="2335451"/>
            <a:ext cx="36942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olhos da Karen são azuis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5EDD1D-A074-406A-9298-287BC8B44B06}"/>
              </a:ext>
            </a:extLst>
          </p:cNvPr>
          <p:cNvSpPr/>
          <p:nvPr/>
        </p:nvSpPr>
        <p:spPr>
          <a:xfrm>
            <a:off x="1438693" y="5086602"/>
            <a:ext cx="8178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F32AC0-2D9B-447F-980B-E51392280953}"/>
              </a:ext>
            </a:extLst>
          </p:cNvPr>
          <p:cNvSpPr/>
          <p:nvPr/>
        </p:nvSpPr>
        <p:spPr>
          <a:xfrm>
            <a:off x="4176559" y="5086602"/>
            <a:ext cx="12767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D6B2A4-511E-4456-BA13-F8DB15338161}"/>
              </a:ext>
            </a:extLst>
          </p:cNvPr>
          <p:cNvSpPr/>
          <p:nvPr/>
        </p:nvSpPr>
        <p:spPr>
          <a:xfrm>
            <a:off x="6435440" y="5086602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BCE161-A14C-4D5E-B198-76454D5A41AF}"/>
              </a:ext>
            </a:extLst>
          </p:cNvPr>
          <p:cNvSpPr/>
          <p:nvPr/>
        </p:nvSpPr>
        <p:spPr>
          <a:xfrm>
            <a:off x="2995099" y="5086602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8B1314-7043-4D29-8F88-C600CE36C4B7}"/>
              </a:ext>
            </a:extLst>
          </p:cNvPr>
          <p:cNvSpPr/>
          <p:nvPr/>
        </p:nvSpPr>
        <p:spPr>
          <a:xfrm>
            <a:off x="8057295" y="5086602"/>
            <a:ext cx="1602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54BD15-9CE3-4D5B-BB8A-D4FF6DCA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22" y="711679"/>
            <a:ext cx="1594529" cy="16990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51ED5F6-7F1C-471C-8DD9-B1DFF2493999}"/>
              </a:ext>
            </a:extLst>
          </p:cNvPr>
          <p:cNvSpPr/>
          <p:nvPr/>
        </p:nvSpPr>
        <p:spPr>
          <a:xfrm>
            <a:off x="1549830" y="3198166"/>
            <a:ext cx="6849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azul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28BEAB2-B6B1-43B0-B5D8-86183FB7627E}"/>
              </a:ext>
            </a:extLst>
          </p:cNvPr>
          <p:cNvCxnSpPr/>
          <p:nvPr/>
        </p:nvCxnSpPr>
        <p:spPr>
          <a:xfrm>
            <a:off x="690466" y="4861249"/>
            <a:ext cx="105251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5823D2E-9A36-403A-92B8-0DCD0E4C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42" y="2872089"/>
            <a:ext cx="2182457" cy="189873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228566F-DD9C-4CE3-86F7-370EC30F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8" t="27367" r="50078" b="59376"/>
          <a:stretch/>
        </p:blipFill>
        <p:spPr>
          <a:xfrm>
            <a:off x="3677562" y="2873302"/>
            <a:ext cx="2058214" cy="12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orreção da Estrutura de um Banco de Dados! Exemplo prático!">
            <a:extLst>
              <a:ext uri="{FF2B5EF4-FFF2-40B4-BE49-F238E27FC236}">
                <a16:creationId xmlns:a16="http://schemas.microsoft.com/office/drawing/2014/main" id="{26478E6E-3350-4170-BD76-6C9E0627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94"/>
            <a:ext cx="12192000" cy="640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5274598-0A3D-4C6F-A6CD-88E98661FC27}"/>
              </a:ext>
            </a:extLst>
          </p:cNvPr>
          <p:cNvSpPr/>
          <p:nvPr/>
        </p:nvSpPr>
        <p:spPr>
          <a:xfrm>
            <a:off x="4827270" y="1201383"/>
            <a:ext cx="6911789" cy="439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2" name="Picture 10" descr="Nuvem E Sol Png Nuvem Sol Aquarela Png Imagem Para Download Gratuito ...">
            <a:extLst>
              <a:ext uri="{FF2B5EF4-FFF2-40B4-BE49-F238E27FC236}">
                <a16:creationId xmlns:a16="http://schemas.microsoft.com/office/drawing/2014/main" id="{0520F23A-F09D-4F02-91E2-8D4CC91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55" y="1873528"/>
            <a:ext cx="4395904" cy="4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5050488" y="1132469"/>
            <a:ext cx="5796807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Onde você guarda e como gerenciar essa informação?</a:t>
            </a:r>
            <a:endParaRPr lang="pt-BR" sz="3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A6DAE-F572-48F7-8654-FC466552AB0A}"/>
              </a:ext>
            </a:extLst>
          </p:cNvPr>
          <p:cNvSpPr/>
          <p:nvPr/>
        </p:nvSpPr>
        <p:spPr>
          <a:xfrm>
            <a:off x="5235388" y="2280977"/>
            <a:ext cx="324858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Pintura na parede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Papiros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Cadernos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Disquete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dvd</a:t>
            </a:r>
            <a:endParaRPr lang="pt-B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Pendrive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Nuvem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165847" y="559169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Então o que é essa tal de nuvem?</a:t>
            </a:r>
            <a:endParaRPr lang="pt-BR" sz="3600" dirty="0"/>
          </a:p>
        </p:txBody>
      </p:sp>
      <p:pic>
        <p:nvPicPr>
          <p:cNvPr id="4098" name="Picture 2" descr="O que é computação em nuvem (cloud) e quais as vantagens? - MicroCenter ...">
            <a:extLst>
              <a:ext uri="{FF2B5EF4-FFF2-40B4-BE49-F238E27FC236}">
                <a16:creationId xmlns:a16="http://schemas.microsoft.com/office/drawing/2014/main" id="{086249E7-3270-4C66-A7F2-C60E3564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633"/>
            <a:ext cx="8405533" cy="50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61EE048-6CEF-42C6-99F1-62CD2900C9E8}"/>
              </a:ext>
            </a:extLst>
          </p:cNvPr>
          <p:cNvSpPr txBox="1">
            <a:spLocks/>
          </p:cNvSpPr>
          <p:nvPr/>
        </p:nvSpPr>
        <p:spPr>
          <a:xfrm>
            <a:off x="6866966" y="1845604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se chover?</a:t>
            </a:r>
          </a:p>
          <a:p>
            <a:pPr algn="ctr"/>
            <a:r>
              <a:rPr lang="pt-BR" sz="3600" b="1" dirty="0"/>
              <a:t>🤔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CF1B67-5509-4032-9BB4-717D1CA8F088}"/>
              </a:ext>
            </a:extLst>
          </p:cNvPr>
          <p:cNvSpPr txBox="1">
            <a:spLocks/>
          </p:cNvSpPr>
          <p:nvPr/>
        </p:nvSpPr>
        <p:spPr>
          <a:xfrm>
            <a:off x="6866966" y="3128682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Calma!</a:t>
            </a:r>
          </a:p>
          <a:p>
            <a:pPr algn="ctr"/>
            <a:r>
              <a:rPr lang="pt-BR" sz="3600" b="1" dirty="0"/>
              <a:t>É só uma representação</a:t>
            </a:r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elche Versicherungen braucht man wirklich? | myStipendium">
            <a:extLst>
              <a:ext uri="{FF2B5EF4-FFF2-40B4-BE49-F238E27FC236}">
                <a16:creationId xmlns:a16="http://schemas.microsoft.com/office/drawing/2014/main" id="{75BBCCDB-428E-46E6-AAF3-9B7E5AF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98016"/>
            <a:ext cx="12192000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8D5F6-3C26-45A5-A4E1-AA8AA28FB258}"/>
              </a:ext>
            </a:extLst>
          </p:cNvPr>
          <p:cNvSpPr txBox="1">
            <a:spLocks/>
          </p:cNvSpPr>
          <p:nvPr/>
        </p:nvSpPr>
        <p:spPr>
          <a:xfrm>
            <a:off x="-111026" y="11689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Vantagens e desvantagens</a:t>
            </a:r>
            <a:endParaRPr lang="pt-BR" sz="3600" dirty="0"/>
          </a:p>
        </p:txBody>
      </p:sp>
      <p:pic>
        <p:nvPicPr>
          <p:cNvPr id="5122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6CA08531-4D3A-4E5B-A3C2-962FB82C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109" y="1215335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6D63C-0166-4662-8CFB-0300BF4D921A}"/>
              </a:ext>
            </a:extLst>
          </p:cNvPr>
          <p:cNvSpPr/>
          <p:nvPr/>
        </p:nvSpPr>
        <p:spPr>
          <a:xfrm>
            <a:off x="260877" y="2297735"/>
            <a:ext cx="20746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Acesso de qualquer 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lugar</a:t>
            </a:r>
          </a:p>
        </p:txBody>
      </p:sp>
      <p:pic>
        <p:nvPicPr>
          <p:cNvPr id="9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A308F6DA-D3A2-4FA9-9881-59B0D4FB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05" y="2602901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2865E87-41E3-45B5-9FA1-91D95F161BCD}"/>
              </a:ext>
            </a:extLst>
          </p:cNvPr>
          <p:cNvSpPr/>
          <p:nvPr/>
        </p:nvSpPr>
        <p:spPr>
          <a:xfrm>
            <a:off x="3241499" y="3685301"/>
            <a:ext cx="8629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Backup</a:t>
            </a:r>
          </a:p>
        </p:txBody>
      </p:sp>
      <p:pic>
        <p:nvPicPr>
          <p:cNvPr id="11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31E8B713-6EC9-40C3-906A-D00302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32" y="3635236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B26605-BD3D-4DFD-ACD7-1EF6C9656FE1}"/>
              </a:ext>
            </a:extLst>
          </p:cNvPr>
          <p:cNvSpPr/>
          <p:nvPr/>
        </p:nvSpPr>
        <p:spPr>
          <a:xfrm>
            <a:off x="8659608" y="4876034"/>
            <a:ext cx="1755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Necessidade de conexão</a:t>
            </a:r>
          </a:p>
        </p:txBody>
      </p:sp>
      <p:pic>
        <p:nvPicPr>
          <p:cNvPr id="13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16FA1DA5-30E5-4915-B44C-55642A79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277" y="1205279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96715B1-62DC-4283-BD49-C9F07DEA7BCA}"/>
              </a:ext>
            </a:extLst>
          </p:cNvPr>
          <p:cNvSpPr/>
          <p:nvPr/>
        </p:nvSpPr>
        <p:spPr>
          <a:xfrm>
            <a:off x="9993853" y="2446077"/>
            <a:ext cx="175542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Segurança</a:t>
            </a:r>
          </a:p>
        </p:txBody>
      </p:sp>
      <p:pic>
        <p:nvPicPr>
          <p:cNvPr id="15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D3018749-0F2F-40F6-ABD3-EA2E6C96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1" y="4214634"/>
            <a:ext cx="2107599" cy="20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09AE2AD-F8A8-4F59-9212-44A07A30BDC4}"/>
              </a:ext>
            </a:extLst>
          </p:cNvPr>
          <p:cNvSpPr/>
          <p:nvPr/>
        </p:nvSpPr>
        <p:spPr>
          <a:xfrm>
            <a:off x="557878" y="4955869"/>
            <a:ext cx="14541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Trabalho colaborativo</a:t>
            </a:r>
          </a:p>
        </p:txBody>
      </p:sp>
    </p:spTree>
    <p:extLst>
      <p:ext uri="{BB962C8B-B14F-4D97-AF65-F5344CB8AC3E}">
        <p14:creationId xmlns:p14="http://schemas.microsoft.com/office/powerpoint/2010/main" val="77036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93698-F33B-43EE-8E2F-8D71EE5DB81C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/>
              <a:t>Qual a diferença entre </a:t>
            </a:r>
            <a:r>
              <a:rPr lang="pt-BR" sz="3600" b="1" dirty="0"/>
              <a:t>sincronização</a:t>
            </a:r>
            <a:r>
              <a:rPr lang="pt-BR" sz="3600" dirty="0"/>
              <a:t>, </a:t>
            </a:r>
            <a:r>
              <a:rPr lang="pt-BR" sz="3600" b="1" dirty="0"/>
              <a:t>backup</a:t>
            </a:r>
            <a:r>
              <a:rPr lang="pt-BR" sz="3600" dirty="0"/>
              <a:t> e </a:t>
            </a:r>
            <a:r>
              <a:rPr lang="pt-BR" sz="3600" b="1" dirty="0"/>
              <a:t>restauração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65F26BD0-305C-47D7-B4AC-A0C4460D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65002"/>
              </p:ext>
            </p:extLst>
          </p:nvPr>
        </p:nvGraphicFramePr>
        <p:xfrm>
          <a:off x="558801" y="1748118"/>
          <a:ext cx="81279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114826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58291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8653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Termo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Definição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Sincronização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Atualização automática entre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Editar no celular, ver no computador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Cópia de segurança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Salvar fotos do celular na nuvem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Restauração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Recuperar uma versão anterior ou perdida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Voltar um arquivo apagado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1042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517D9C1-2DF5-47B7-A72F-C6785668D54D}"/>
              </a:ext>
            </a:extLst>
          </p:cNvPr>
          <p:cNvSpPr txBox="1">
            <a:spLocks/>
          </p:cNvSpPr>
          <p:nvPr/>
        </p:nvSpPr>
        <p:spPr>
          <a:xfrm>
            <a:off x="416494" y="4544025"/>
            <a:ext cx="7498976" cy="56369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faz backup dos seus arquivos?</a:t>
            </a:r>
            <a:endParaRPr lang="pt-BR" sz="3600" dirty="0"/>
          </a:p>
        </p:txBody>
      </p:sp>
      <p:pic>
        <p:nvPicPr>
          <p:cNvPr id="10242" name="Picture 2" descr="Software para sincronização de arquivos | GoodSync">
            <a:extLst>
              <a:ext uri="{FF2B5EF4-FFF2-40B4-BE49-F238E27FC236}">
                <a16:creationId xmlns:a16="http://schemas.microsoft.com/office/drawing/2014/main" id="{E5E1288E-78A0-4DFD-81A8-AEB156AC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047" y="2816642"/>
            <a:ext cx="5683809" cy="36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B7E10E7-81F1-49EE-8714-8F20323AF11F}"/>
              </a:ext>
            </a:extLst>
          </p:cNvPr>
          <p:cNvSpPr txBox="1">
            <a:spLocks/>
          </p:cNvSpPr>
          <p:nvPr/>
        </p:nvSpPr>
        <p:spPr>
          <a:xfrm>
            <a:off x="0" y="6438383"/>
            <a:ext cx="3863788" cy="264445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*lixeira **versões dos documentos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00821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34FF-8172-4181-A6D1-A13A4EF20A02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usa e nem percebeu</a:t>
            </a:r>
            <a:endParaRPr lang="pt-BR" sz="3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FB0BB-D50E-4366-9520-CAC15B5DDB31}"/>
              </a:ext>
            </a:extLst>
          </p:cNvPr>
          <p:cNvSpPr txBox="1">
            <a:spLocks/>
          </p:cNvSpPr>
          <p:nvPr/>
        </p:nvSpPr>
        <p:spPr>
          <a:xfrm>
            <a:off x="8373677" y="4768223"/>
            <a:ext cx="1638070" cy="4163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*indexação</a:t>
            </a:r>
            <a:endParaRPr lang="pt-BR" sz="2000" dirty="0"/>
          </a:p>
        </p:txBody>
      </p:sp>
      <p:pic>
        <p:nvPicPr>
          <p:cNvPr id="6146" name="Picture 2" descr="Google Drive logo PNG">
            <a:extLst>
              <a:ext uri="{FF2B5EF4-FFF2-40B4-BE49-F238E27FC236}">
                <a16:creationId xmlns:a16="http://schemas.microsoft.com/office/drawing/2014/main" id="{782C2498-4348-46F5-BC9D-F8E971D6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1" y="2022375"/>
            <a:ext cx="3130409" cy="29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crosoft OneDrive cloud storage review | Tom's Guide">
            <a:extLst>
              <a:ext uri="{FF2B5EF4-FFF2-40B4-BE49-F238E27FC236}">
                <a16:creationId xmlns:a16="http://schemas.microsoft.com/office/drawing/2014/main" id="{2CC055C4-4A2A-426F-A2CF-420CFD97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9" y="2240878"/>
            <a:ext cx="4470006" cy="25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mail Logo, symbol, meaning, history, PNG, brand">
            <a:extLst>
              <a:ext uri="{FF2B5EF4-FFF2-40B4-BE49-F238E27FC236}">
                <a16:creationId xmlns:a16="http://schemas.microsoft.com/office/drawing/2014/main" id="{A89A682C-733F-436F-83C8-BE20EEBC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00" y="2778229"/>
            <a:ext cx="2582476" cy="14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sApp — Википедија">
            <a:extLst>
              <a:ext uri="{FF2B5EF4-FFF2-40B4-BE49-F238E27FC236}">
                <a16:creationId xmlns:a16="http://schemas.microsoft.com/office/drawing/2014/main" id="{769C05A1-2210-41B7-800E-A5F475A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85" y="2594132"/>
            <a:ext cx="1816200" cy="18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41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390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22</cp:revision>
  <dcterms:created xsi:type="dcterms:W3CDTF">2023-03-16T21:20:46Z</dcterms:created>
  <dcterms:modified xsi:type="dcterms:W3CDTF">2025-06-12T02:01:56Z</dcterms:modified>
</cp:coreProperties>
</file>